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7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26/03/1439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Doha M. </a:t>
            </a:r>
            <a:r>
              <a:rPr lang="en-US" b="1" dirty="0" smtClean="0">
                <a:solidFill>
                  <a:srgbClr val="C00000"/>
                </a:solidFill>
              </a:rPr>
              <a:t> Abdul-</a:t>
            </a:r>
            <a:r>
              <a:rPr lang="en-US" b="1" dirty="0" err="1" smtClean="0">
                <a:solidFill>
                  <a:srgbClr val="C00000"/>
                </a:solidFill>
              </a:rPr>
              <a:t>Razzaq</a:t>
            </a:r>
            <a:r>
              <a:rPr lang="en-US" b="1" dirty="0" smtClean="0">
                <a:solidFill>
                  <a:srgbClr val="C00000"/>
                </a:solidFill>
              </a:rPr>
              <a:t> Al </a:t>
            </a:r>
            <a:r>
              <a:rPr lang="en-US" b="1" dirty="0">
                <a:solidFill>
                  <a:srgbClr val="C00000"/>
                </a:solidFill>
              </a:rPr>
              <a:t>Saffar</a:t>
            </a:r>
          </a:p>
          <a:p>
            <a:r>
              <a:rPr lang="en-US" b="1" dirty="0">
                <a:solidFill>
                  <a:srgbClr val="C00000"/>
                </a:solidFill>
              </a:rPr>
              <a:t>Al Mansour University College</a:t>
            </a:r>
          </a:p>
          <a:p>
            <a:r>
              <a:rPr lang="en-US" b="1" dirty="0">
                <a:solidFill>
                  <a:srgbClr val="C00000"/>
                </a:solidFill>
              </a:rPr>
              <a:t>Civil Engineering Department</a:t>
            </a:r>
          </a:p>
          <a:p>
            <a:r>
              <a:rPr lang="en-US" b="1" dirty="0">
                <a:solidFill>
                  <a:srgbClr val="C00000"/>
                </a:solidFill>
              </a:rPr>
              <a:t>2017</a:t>
            </a:r>
          </a:p>
          <a:p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305800" cy="1368152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Hydration of Cement</a:t>
            </a:r>
            <a:endParaRPr lang="ar-IQ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كلية المنصور\شعار الجامعة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238250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doha\Desktop\شعار قسم الهندسة المدنية\ok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" b="34333"/>
          <a:stretch/>
        </p:blipFill>
        <p:spPr bwMode="auto">
          <a:xfrm>
            <a:off x="7020272" y="332656"/>
            <a:ext cx="1368152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3093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760640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2800" b="1" dirty="0">
                <a:solidFill>
                  <a:srgbClr val="C00000"/>
                </a:solidFill>
                <a:latin typeface="Times New Roman"/>
              </a:rPr>
              <a:t>C</a:t>
            </a:r>
            <a:r>
              <a:rPr lang="en-US" sz="1400" b="1" dirty="0">
                <a:solidFill>
                  <a:srgbClr val="C00000"/>
                </a:solidFill>
                <a:latin typeface="Times New Roman"/>
              </a:rPr>
              <a:t>4</a:t>
            </a:r>
            <a:r>
              <a:rPr lang="en-US" sz="2800" b="1" dirty="0">
                <a:solidFill>
                  <a:srgbClr val="C00000"/>
                </a:solidFill>
                <a:latin typeface="Times New Roman"/>
              </a:rPr>
              <a:t>AF compound</a:t>
            </a:r>
          </a:p>
          <a:p>
            <a:pPr marL="0" indent="0" algn="just" rtl="0">
              <a:buNone/>
            </a:pPr>
            <a:r>
              <a:rPr lang="en-US" sz="2000" dirty="0" smtClean="0">
                <a:solidFill>
                  <a:schemeClr val="bg1"/>
                </a:solidFill>
                <a:latin typeface="Times New Roman"/>
              </a:rPr>
              <a:t>Gypsum reacts </a:t>
            </a:r>
            <a:r>
              <a:rPr lang="en-US" sz="2000" dirty="0">
                <a:solidFill>
                  <a:schemeClr val="bg1"/>
                </a:solidFill>
                <a:latin typeface="Times New Roman"/>
              </a:rPr>
              <a:t>with </a:t>
            </a:r>
            <a:r>
              <a:rPr lang="en-US" sz="2000" b="1" dirty="0">
                <a:solidFill>
                  <a:srgbClr val="C00000"/>
                </a:solidFill>
                <a:latin typeface="Times New Roman"/>
              </a:rPr>
              <a:t>C</a:t>
            </a:r>
            <a:r>
              <a:rPr lang="en-US" sz="1100" b="1" dirty="0">
                <a:solidFill>
                  <a:srgbClr val="C00000"/>
                </a:solidFill>
                <a:latin typeface="Times New Roman"/>
              </a:rPr>
              <a:t>4</a:t>
            </a:r>
            <a:r>
              <a:rPr lang="en-US" sz="2000" b="1" dirty="0">
                <a:solidFill>
                  <a:srgbClr val="C00000"/>
                </a:solidFill>
                <a:latin typeface="Times New Roman"/>
              </a:rPr>
              <a:t>AF</a:t>
            </a:r>
            <a:r>
              <a:rPr lang="en-US" sz="2000" b="1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/>
              </a:rPr>
              <a:t>to form calcium </a:t>
            </a:r>
            <a:r>
              <a:rPr lang="en-US" sz="2000" dirty="0" err="1">
                <a:solidFill>
                  <a:schemeClr val="bg1"/>
                </a:solidFill>
                <a:latin typeface="Times New Roman"/>
              </a:rPr>
              <a:t>sulfoaluminates</a:t>
            </a:r>
            <a:r>
              <a:rPr lang="en-US" sz="2000" dirty="0">
                <a:solidFill>
                  <a:schemeClr val="bg1"/>
                </a:solidFill>
                <a:latin typeface="Times New Roman"/>
              </a:rPr>
              <a:t> and </a:t>
            </a:r>
            <a:r>
              <a:rPr lang="en-US" sz="2000" dirty="0" err="1" smtClean="0">
                <a:solidFill>
                  <a:schemeClr val="bg1"/>
                </a:solidFill>
                <a:latin typeface="Times New Roman"/>
              </a:rPr>
              <a:t>calciumsulfoferrite</a:t>
            </a:r>
            <a:r>
              <a:rPr lang="en-US" sz="2000" dirty="0" smtClean="0">
                <a:solidFill>
                  <a:schemeClr val="bg1"/>
                </a:solidFill>
                <a:latin typeface="Times New Roman"/>
              </a:rPr>
              <a:t>.’</a:t>
            </a:r>
            <a:r>
              <a:rPr lang="en-US" sz="2000" b="1" dirty="0">
                <a:solidFill>
                  <a:srgbClr val="C00000"/>
                </a:solidFill>
                <a:latin typeface="Times New Roman"/>
              </a:rPr>
              <a:t> </a:t>
            </a:r>
            <a:endParaRPr lang="en-US" sz="2000" b="1" dirty="0" smtClean="0">
              <a:solidFill>
                <a:srgbClr val="C00000"/>
              </a:solidFill>
              <a:latin typeface="Times New Roman"/>
            </a:endParaRPr>
          </a:p>
          <a:p>
            <a:pPr marL="0" indent="0" algn="just" rtl="0"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Times New Roman"/>
              </a:rPr>
              <a:t>C</a:t>
            </a:r>
            <a:r>
              <a:rPr lang="en-US" sz="1100" b="1" dirty="0" smtClean="0">
                <a:solidFill>
                  <a:srgbClr val="C00000"/>
                </a:solidFill>
                <a:latin typeface="Times New Roman"/>
              </a:rPr>
              <a:t>4</a:t>
            </a:r>
            <a:r>
              <a:rPr lang="en-US" sz="2000" b="1" dirty="0" smtClean="0">
                <a:solidFill>
                  <a:srgbClr val="C00000"/>
                </a:solidFill>
                <a:latin typeface="Times New Roman"/>
              </a:rPr>
              <a:t>AF </a:t>
            </a:r>
            <a:r>
              <a:rPr lang="en-US" sz="2000" dirty="0">
                <a:solidFill>
                  <a:schemeClr val="bg1"/>
                </a:solidFill>
                <a:latin typeface="Times New Roman"/>
              </a:rPr>
              <a:t>- work as flux material and also it accelerates the hydration of silicates</a:t>
            </a:r>
            <a:r>
              <a:rPr lang="en-US" sz="2000" dirty="0" smtClean="0">
                <a:solidFill>
                  <a:schemeClr val="bg1"/>
                </a:solidFill>
                <a:latin typeface="Times New Roman"/>
              </a:rPr>
              <a:t>.</a:t>
            </a:r>
          </a:p>
          <a:p>
            <a:pPr marL="0" indent="0" algn="just" rtl="0">
              <a:buNone/>
            </a:pPr>
            <a:endParaRPr lang="en-US" sz="2000" dirty="0" smtClean="0">
              <a:solidFill>
                <a:schemeClr val="bg1"/>
              </a:solidFill>
              <a:latin typeface="Times New Roman"/>
            </a:endParaRPr>
          </a:p>
          <a:p>
            <a:pPr marL="0" indent="0" algn="just" rtl="0"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Times New Roman"/>
              </a:rPr>
              <a:t>* Using </a:t>
            </a:r>
            <a:r>
              <a:rPr lang="en-US" sz="2400" b="1" dirty="0">
                <a:solidFill>
                  <a:srgbClr val="C00000"/>
                </a:solidFill>
                <a:latin typeface="Times New Roman"/>
              </a:rPr>
              <a:t>The Optimum Percentage of Gypsum is Very Important Because: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- It regulates the speed of the chemical reactions in the early ages.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- Prevent the local concentration of the hydration products.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The necessary gypsum content increase with the increase of: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- </a:t>
            </a:r>
            <a:r>
              <a:rPr lang="en-US" sz="2400" dirty="0">
                <a:solidFill>
                  <a:srgbClr val="C00000"/>
                </a:solidFill>
                <a:latin typeface="Times New Roman"/>
              </a:rPr>
              <a:t>C</a:t>
            </a:r>
            <a:r>
              <a:rPr lang="en-US" sz="1600" dirty="0">
                <a:solidFill>
                  <a:srgbClr val="C00000"/>
                </a:solidFill>
                <a:latin typeface="Times New Roman"/>
              </a:rPr>
              <a:t>3</a:t>
            </a:r>
            <a:r>
              <a:rPr lang="en-US" sz="2400" dirty="0">
                <a:solidFill>
                  <a:srgbClr val="C00000"/>
                </a:solidFill>
                <a:latin typeface="Times New Roman"/>
              </a:rPr>
              <a:t>A 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content in the cement.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- Alkalis content in the cement.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- Fineness of cement.</a:t>
            </a:r>
            <a:endParaRPr lang="ar-IQ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760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527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2800" dirty="0">
                <a:solidFill>
                  <a:srgbClr val="C00000"/>
                </a:solidFill>
                <a:latin typeface="Times New Roman"/>
              </a:rPr>
              <a:t>C</a:t>
            </a:r>
            <a:r>
              <a:rPr lang="en-US" sz="1400" dirty="0">
                <a:solidFill>
                  <a:srgbClr val="C00000"/>
                </a:solidFill>
                <a:latin typeface="Times New Roman"/>
              </a:rPr>
              <a:t>3</a:t>
            </a:r>
            <a:r>
              <a:rPr lang="en-US" sz="2800" dirty="0">
                <a:solidFill>
                  <a:srgbClr val="C00000"/>
                </a:solidFill>
                <a:latin typeface="Times New Roman"/>
              </a:rPr>
              <a:t>S+ water→</a:t>
            </a:r>
          </a:p>
          <a:p>
            <a:pPr algn="l" rtl="0"/>
            <a:r>
              <a:rPr lang="en-US" sz="2800" dirty="0">
                <a:solidFill>
                  <a:schemeClr val="bg1"/>
                </a:solidFill>
                <a:latin typeface="Times New Roman"/>
              </a:rPr>
              <a:t>- lime and silica ions in the solution with molecular weight of </a:t>
            </a:r>
            <a:r>
              <a:rPr lang="en-US" sz="2800" b="1" dirty="0">
                <a:solidFill>
                  <a:schemeClr val="bg1"/>
                </a:solidFill>
                <a:latin typeface="Times New Roman"/>
              </a:rPr>
              <a:t>3: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1</a:t>
            </a:r>
          </a:p>
          <a:p>
            <a:pPr algn="l" rtl="0"/>
            <a:r>
              <a:rPr lang="en-US" sz="2800" dirty="0">
                <a:solidFill>
                  <a:schemeClr val="bg1"/>
                </a:solidFill>
                <a:latin typeface="Times New Roman"/>
              </a:rPr>
              <a:t>- </a:t>
            </a:r>
            <a:r>
              <a:rPr lang="en-US" sz="2800" dirty="0" err="1">
                <a:solidFill>
                  <a:srgbClr val="C00000"/>
                </a:solidFill>
                <a:latin typeface="Times New Roman"/>
              </a:rPr>
              <a:t>Ca</a:t>
            </a:r>
            <a:r>
              <a:rPr lang="en-US" sz="2800" dirty="0">
                <a:solidFill>
                  <a:srgbClr val="C00000"/>
                </a:solidFill>
                <a:latin typeface="Times New Roman"/>
              </a:rPr>
              <a:t>(OH)</a:t>
            </a:r>
            <a:r>
              <a:rPr lang="en-US" sz="1400" dirty="0">
                <a:solidFill>
                  <a:srgbClr val="C00000"/>
                </a:solidFill>
                <a:latin typeface="Times New Roman"/>
              </a:rPr>
              <a:t>2</a:t>
            </a:r>
            <a:r>
              <a:rPr lang="en-US" sz="1400" dirty="0">
                <a:solidFill>
                  <a:schemeClr val="bg1"/>
                </a:solidFill>
                <a:latin typeface="Times New Roman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crystals</a:t>
            </a:r>
          </a:p>
          <a:p>
            <a:pPr algn="l" rtl="0"/>
            <a:r>
              <a:rPr lang="it-IT" sz="2800" dirty="0">
                <a:solidFill>
                  <a:schemeClr val="bg1"/>
                </a:solidFill>
                <a:latin typeface="Times New Roman"/>
              </a:rPr>
              <a:t>- Calcium silicate hydrate gel </a:t>
            </a:r>
            <a:r>
              <a:rPr lang="it-IT" sz="2800" b="1" dirty="0">
                <a:solidFill>
                  <a:srgbClr val="C00000"/>
                </a:solidFill>
                <a:latin typeface="Times New Roman"/>
              </a:rPr>
              <a:t>(tobermorite)</a:t>
            </a:r>
          </a:p>
          <a:p>
            <a:pPr algn="l" rtl="0"/>
            <a:r>
              <a:rPr lang="en-US" sz="2800" dirty="0">
                <a:solidFill>
                  <a:schemeClr val="bg1"/>
                </a:solidFill>
                <a:latin typeface="Times New Roman"/>
              </a:rPr>
              <a:t>Hydration of C</a:t>
            </a:r>
            <a:r>
              <a:rPr lang="en-US" sz="1400" dirty="0">
                <a:solidFill>
                  <a:schemeClr val="bg1"/>
                </a:solidFill>
                <a:latin typeface="Times New Roman"/>
              </a:rPr>
              <a:t>3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S - take about one year or more</a:t>
            </a:r>
          </a:p>
          <a:p>
            <a:pPr algn="l" rtl="0"/>
            <a:r>
              <a:rPr lang="en-US" sz="2800" dirty="0">
                <a:solidFill>
                  <a:schemeClr val="bg1"/>
                </a:solidFill>
                <a:latin typeface="Times New Roman"/>
              </a:rPr>
              <a:t>This initial gel form an external layer over C</a:t>
            </a:r>
            <a:r>
              <a:rPr lang="en-US" sz="1400" dirty="0">
                <a:solidFill>
                  <a:schemeClr val="bg1"/>
                </a:solidFill>
                <a:latin typeface="Times New Roman"/>
              </a:rPr>
              <a:t>3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S causing the delay of the reaction.</a:t>
            </a:r>
          </a:p>
          <a:p>
            <a:pPr algn="l" rtl="0"/>
            <a:r>
              <a:rPr lang="en-US" sz="2800" dirty="0">
                <a:solidFill>
                  <a:schemeClr val="bg1"/>
                </a:solidFill>
                <a:latin typeface="Times New Roman"/>
              </a:rPr>
              <a:t>After few hours, this initial </a:t>
            </a:r>
            <a:r>
              <a:rPr lang="en-US" sz="2800" dirty="0">
                <a:solidFill>
                  <a:srgbClr val="C00000"/>
                </a:solidFill>
                <a:latin typeface="Times New Roman"/>
              </a:rPr>
              <a:t>C-S-H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 undergo hydrolysis to form the second</a:t>
            </a:r>
          </a:p>
          <a:p>
            <a:pPr algn="l" rtl="0"/>
            <a:r>
              <a:rPr lang="en-US" sz="2800" dirty="0">
                <a:solidFill>
                  <a:schemeClr val="bg1"/>
                </a:solidFill>
                <a:latin typeface="Times New Roman"/>
              </a:rPr>
              <a:t>product of the gel CSH. The full hydration of C</a:t>
            </a:r>
            <a:r>
              <a:rPr lang="en-US" sz="1400" dirty="0">
                <a:solidFill>
                  <a:schemeClr val="bg1"/>
                </a:solidFill>
                <a:latin typeface="Times New Roman"/>
              </a:rPr>
              <a:t>3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S can be expressed</a:t>
            </a:r>
          </a:p>
          <a:p>
            <a:pPr algn="l" rtl="0"/>
            <a:r>
              <a:rPr lang="en-US" sz="2800" dirty="0">
                <a:solidFill>
                  <a:schemeClr val="bg1"/>
                </a:solidFill>
                <a:latin typeface="Times New Roman"/>
              </a:rPr>
              <a:t>approximately following equation</a:t>
            </a:r>
          </a:p>
          <a:p>
            <a:pPr algn="l" rtl="0"/>
            <a:r>
              <a:rPr lang="pt-BR" sz="2800" dirty="0">
                <a:solidFill>
                  <a:srgbClr val="C00000"/>
                </a:solidFill>
                <a:latin typeface="Times New Roman"/>
              </a:rPr>
              <a:t>2 (3CaO.SiO</a:t>
            </a:r>
            <a:r>
              <a:rPr lang="pt-BR" sz="1400" dirty="0">
                <a:solidFill>
                  <a:srgbClr val="C00000"/>
                </a:solidFill>
                <a:latin typeface="Times New Roman"/>
              </a:rPr>
              <a:t>2</a:t>
            </a:r>
            <a:r>
              <a:rPr lang="pt-BR" sz="2800" dirty="0">
                <a:solidFill>
                  <a:srgbClr val="C00000"/>
                </a:solidFill>
                <a:latin typeface="Times New Roman"/>
              </a:rPr>
              <a:t>) + 6H</a:t>
            </a:r>
            <a:r>
              <a:rPr lang="pt-BR" sz="1400" dirty="0">
                <a:solidFill>
                  <a:srgbClr val="C00000"/>
                </a:solidFill>
                <a:latin typeface="Times New Roman"/>
              </a:rPr>
              <a:t>2</a:t>
            </a:r>
            <a:r>
              <a:rPr lang="pt-BR" sz="2800" dirty="0">
                <a:solidFill>
                  <a:srgbClr val="C00000"/>
                </a:solidFill>
                <a:latin typeface="Times New Roman"/>
              </a:rPr>
              <a:t>O→ 3CaO.2SiO</a:t>
            </a:r>
            <a:r>
              <a:rPr lang="pt-BR" sz="1400" dirty="0">
                <a:solidFill>
                  <a:srgbClr val="C00000"/>
                </a:solidFill>
                <a:latin typeface="Times New Roman"/>
              </a:rPr>
              <a:t>2</a:t>
            </a:r>
            <a:r>
              <a:rPr lang="pt-BR" sz="2800" dirty="0">
                <a:solidFill>
                  <a:srgbClr val="C00000"/>
                </a:solidFill>
                <a:latin typeface="Times New Roman"/>
              </a:rPr>
              <a:t>.3H</a:t>
            </a:r>
            <a:r>
              <a:rPr lang="pt-BR" sz="1400" dirty="0">
                <a:solidFill>
                  <a:srgbClr val="C00000"/>
                </a:solidFill>
                <a:latin typeface="Times New Roman"/>
              </a:rPr>
              <a:t>2</a:t>
            </a:r>
            <a:r>
              <a:rPr lang="pt-BR" sz="2800" dirty="0">
                <a:solidFill>
                  <a:srgbClr val="C00000"/>
                </a:solidFill>
                <a:latin typeface="Times New Roman"/>
              </a:rPr>
              <a:t>O + 3 Ca(OH)</a:t>
            </a:r>
            <a:r>
              <a:rPr lang="pt-BR" sz="1400" dirty="0">
                <a:solidFill>
                  <a:srgbClr val="C00000"/>
                </a:solidFill>
                <a:latin typeface="Times New Roman"/>
              </a:rPr>
              <a:t>2</a:t>
            </a:r>
            <a:endParaRPr lang="ar-IQ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/>
              </a:rPr>
              <a:t>Calcium Silicates Hydrate</a:t>
            </a:r>
            <a:endParaRPr lang="ar-IQ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677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2400" b="1" dirty="0">
                <a:solidFill>
                  <a:srgbClr val="C00000"/>
                </a:solidFill>
                <a:latin typeface="Times New Roman"/>
              </a:rPr>
              <a:t>C</a:t>
            </a:r>
            <a:r>
              <a:rPr lang="en-US" sz="1200" b="1" dirty="0">
                <a:solidFill>
                  <a:srgbClr val="C00000"/>
                </a:solidFill>
                <a:latin typeface="Times New Roman"/>
              </a:rPr>
              <a:t>2</a:t>
            </a:r>
            <a:r>
              <a:rPr lang="en-US" sz="2400" b="1" dirty="0">
                <a:solidFill>
                  <a:srgbClr val="C00000"/>
                </a:solidFill>
                <a:latin typeface="Times New Roman"/>
              </a:rPr>
              <a:t>S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There are three main crystal forms of </a:t>
            </a:r>
            <a:r>
              <a:rPr lang="en-US" sz="2400" b="1" dirty="0">
                <a:solidFill>
                  <a:srgbClr val="C00000"/>
                </a:solidFill>
                <a:latin typeface="Times New Roman"/>
              </a:rPr>
              <a:t>C</a:t>
            </a:r>
            <a:r>
              <a:rPr lang="en-US" sz="1200" b="1" dirty="0">
                <a:solidFill>
                  <a:srgbClr val="C00000"/>
                </a:solidFill>
                <a:latin typeface="Times New Roman"/>
              </a:rPr>
              <a:t>2</a:t>
            </a:r>
            <a:r>
              <a:rPr lang="en-US" sz="2400" b="1" dirty="0">
                <a:solidFill>
                  <a:srgbClr val="C00000"/>
                </a:solidFill>
                <a:latin typeface="Times New Roman"/>
              </a:rPr>
              <a:t>S (α, β, </a:t>
            </a:r>
            <a:r>
              <a:rPr lang="en-US" sz="2400" b="1" dirty="0">
                <a:solidFill>
                  <a:srgbClr val="C00000"/>
                </a:solidFill>
                <a:latin typeface="CambriaMath"/>
              </a:rPr>
              <a:t>) but the </a:t>
            </a:r>
            <a:r>
              <a:rPr lang="en-US" sz="2400" b="1" dirty="0">
                <a:solidFill>
                  <a:srgbClr val="C00000"/>
                </a:solidFill>
                <a:latin typeface="Times New Roman"/>
              </a:rPr>
              <a:t>β-form 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is the only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one occurred in the Portland cement and it react slowly with water.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- its reaction is slower than C</a:t>
            </a:r>
            <a:r>
              <a:rPr lang="en-US" sz="1200" dirty="0">
                <a:solidFill>
                  <a:schemeClr val="bg1"/>
                </a:solidFill>
                <a:latin typeface="Times New Roman"/>
              </a:rPr>
              <a:t>3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S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- The amount of </a:t>
            </a:r>
            <a:r>
              <a:rPr lang="en-US" sz="2400" b="1" dirty="0" err="1">
                <a:solidFill>
                  <a:srgbClr val="C00000"/>
                </a:solidFill>
                <a:latin typeface="Times New Roman"/>
              </a:rPr>
              <a:t>Ca</a:t>
            </a:r>
            <a:r>
              <a:rPr lang="en-US" sz="2400" b="1" dirty="0">
                <a:solidFill>
                  <a:srgbClr val="C00000"/>
                </a:solidFill>
                <a:latin typeface="Times New Roman"/>
              </a:rPr>
              <a:t>(OH)</a:t>
            </a:r>
            <a:r>
              <a:rPr lang="en-US" sz="1200" b="1" dirty="0">
                <a:solidFill>
                  <a:srgbClr val="C00000"/>
                </a:solidFill>
                <a:latin typeface="Times New Roman"/>
              </a:rPr>
              <a:t>2 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from its hydration is less.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Its formed gel is similar to that produced from C</a:t>
            </a:r>
            <a:r>
              <a:rPr lang="en-US" sz="1200" dirty="0">
                <a:solidFill>
                  <a:schemeClr val="bg1"/>
                </a:solidFill>
                <a:latin typeface="Times New Roman"/>
              </a:rPr>
              <a:t>3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S, but there is difference in 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the route 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of the chemical reactions between the two 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components</a:t>
            </a:r>
          </a:p>
          <a:p>
            <a:pPr marL="0" indent="0" algn="just" rtl="0">
              <a:buNone/>
            </a:pP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- the lime: 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silica during 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the hydration of C</a:t>
            </a:r>
            <a:r>
              <a:rPr lang="en-US" sz="1200" dirty="0">
                <a:solidFill>
                  <a:schemeClr val="bg1"/>
                </a:solidFill>
                <a:latin typeface="Times New Roman"/>
              </a:rPr>
              <a:t>2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S differs than that formed during the hydration of C</a:t>
            </a:r>
            <a:r>
              <a:rPr lang="en-US" sz="1200" dirty="0">
                <a:solidFill>
                  <a:schemeClr val="bg1"/>
                </a:solidFill>
                <a:latin typeface="Times New Roman"/>
              </a:rPr>
              <a:t>3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S.</a:t>
            </a:r>
          </a:p>
          <a:p>
            <a:pPr marL="0" indent="0" algn="just" rtl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/>
              </a:rPr>
              <a:t>Hydration of C</a:t>
            </a:r>
            <a:r>
              <a:rPr lang="en-US" sz="1200" dirty="0">
                <a:solidFill>
                  <a:schemeClr val="bg1"/>
                </a:solidFill>
                <a:latin typeface="Times New Roman"/>
              </a:rPr>
              <a:t>2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S - take more than 4 years.</a:t>
            </a:r>
          </a:p>
          <a:p>
            <a:pPr marL="0" indent="0" algn="just" rtl="0">
              <a:buNone/>
            </a:pPr>
            <a:r>
              <a:rPr lang="en-US" sz="2000" i="1" dirty="0">
                <a:solidFill>
                  <a:srgbClr val="C00000"/>
                </a:solidFill>
                <a:latin typeface="Times New Roman"/>
              </a:rPr>
              <a:t>The gel formed after the completion of hydration of the two components is </a:t>
            </a:r>
            <a:r>
              <a:rPr lang="en-US" sz="2000" i="1" dirty="0" smtClean="0">
                <a:solidFill>
                  <a:srgbClr val="C00000"/>
                </a:solidFill>
                <a:latin typeface="Times New Roman"/>
              </a:rPr>
              <a:t>→ C</a:t>
            </a:r>
            <a:r>
              <a:rPr lang="en-US" sz="1100" i="1" dirty="0" smtClean="0">
                <a:solidFill>
                  <a:srgbClr val="C00000"/>
                </a:solidFill>
                <a:latin typeface="Times New Roman"/>
              </a:rPr>
              <a:t>3</a:t>
            </a:r>
            <a:r>
              <a:rPr lang="en-US" sz="2000" i="1" dirty="0" smtClean="0">
                <a:solidFill>
                  <a:srgbClr val="C00000"/>
                </a:solidFill>
                <a:latin typeface="Times New Roman"/>
              </a:rPr>
              <a:t>S</a:t>
            </a:r>
            <a:r>
              <a:rPr lang="en-US" sz="1100" i="1" dirty="0" smtClean="0">
                <a:solidFill>
                  <a:srgbClr val="C00000"/>
                </a:solidFill>
                <a:latin typeface="Times New Roman"/>
              </a:rPr>
              <a:t>2</a:t>
            </a:r>
            <a:r>
              <a:rPr lang="en-US" sz="2000" i="1" dirty="0" smtClean="0">
                <a:solidFill>
                  <a:srgbClr val="C00000"/>
                </a:solidFill>
                <a:latin typeface="Times New Roman"/>
              </a:rPr>
              <a:t>H</a:t>
            </a:r>
            <a:r>
              <a:rPr lang="en-US" sz="1100" i="1" dirty="0" smtClean="0">
                <a:solidFill>
                  <a:srgbClr val="C00000"/>
                </a:solidFill>
                <a:latin typeface="Times New Roman"/>
              </a:rPr>
              <a:t>3 </a:t>
            </a:r>
            <a:r>
              <a:rPr lang="en-US" sz="2000" i="1" dirty="0">
                <a:solidFill>
                  <a:srgbClr val="C00000"/>
                </a:solidFill>
                <a:latin typeface="Times New Roman"/>
              </a:rPr>
              <a:t>- Tobermorite</a:t>
            </a:r>
            <a:r>
              <a:rPr lang="en-US" sz="2400" i="1" dirty="0" smtClean="0">
                <a:solidFill>
                  <a:srgbClr val="C00000"/>
                </a:solidFill>
                <a:latin typeface="Times New Roman"/>
              </a:rPr>
              <a:t>.</a:t>
            </a:r>
          </a:p>
          <a:p>
            <a:pPr marL="0" indent="0" algn="just" rtl="0">
              <a:buNone/>
            </a:pPr>
            <a:endParaRPr lang="ar-IQ" sz="28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097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oha\Desktop\thank-you-flowers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98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192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0">
              <a:lnSpc>
                <a:spcPct val="150000"/>
              </a:lnSpc>
              <a:buNone/>
            </a:pPr>
            <a:r>
              <a:rPr lang="en-US" sz="2800" dirty="0">
                <a:solidFill>
                  <a:schemeClr val="bg1"/>
                </a:solidFill>
                <a:latin typeface="Times New Roman"/>
              </a:rPr>
              <a:t>It is the reaction (series of chemical reactions) of cement with water to form </a:t>
            </a:r>
            <a:r>
              <a:rPr lang="en-US" sz="2800" dirty="0" smtClean="0">
                <a:solidFill>
                  <a:schemeClr val="bg1"/>
                </a:solidFill>
                <a:latin typeface="Times New Roman"/>
              </a:rPr>
              <a:t>the binding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material. In other words, in the presence of water, the silicates (</a:t>
            </a:r>
            <a:r>
              <a:rPr lang="en-US" sz="2800" dirty="0">
                <a:solidFill>
                  <a:srgbClr val="FF0000"/>
                </a:solidFill>
                <a:latin typeface="Times New Roman"/>
              </a:rPr>
              <a:t>C</a:t>
            </a:r>
            <a:r>
              <a:rPr lang="en-US" sz="1400" dirty="0">
                <a:solidFill>
                  <a:srgbClr val="FF0000"/>
                </a:solidFill>
                <a:latin typeface="Times New Roman"/>
              </a:rPr>
              <a:t>3</a:t>
            </a:r>
            <a:r>
              <a:rPr lang="en-US" sz="2800" dirty="0">
                <a:solidFill>
                  <a:srgbClr val="FF0000"/>
                </a:solidFill>
                <a:latin typeface="Times New Roman"/>
              </a:rPr>
              <a:t>S</a:t>
            </a:r>
            <a:r>
              <a:rPr lang="en-US" sz="2800" dirty="0">
                <a:latin typeface="Times New Roman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and</a:t>
            </a:r>
          </a:p>
          <a:p>
            <a:pPr marL="0" indent="0" algn="just" rtl="0">
              <a:lnSpc>
                <a:spcPct val="150000"/>
              </a:lnSpc>
              <a:buNone/>
            </a:pPr>
            <a:r>
              <a:rPr lang="en-US" sz="2800" dirty="0">
                <a:solidFill>
                  <a:srgbClr val="FF0000"/>
                </a:solidFill>
                <a:latin typeface="Times New Roman"/>
              </a:rPr>
              <a:t>C</a:t>
            </a:r>
            <a:r>
              <a:rPr lang="en-US" sz="1400" dirty="0">
                <a:solidFill>
                  <a:srgbClr val="FF0000"/>
                </a:solidFill>
                <a:latin typeface="Times New Roman"/>
              </a:rPr>
              <a:t>2</a:t>
            </a:r>
            <a:r>
              <a:rPr lang="en-US" sz="2800" dirty="0">
                <a:solidFill>
                  <a:srgbClr val="FF0000"/>
                </a:solidFill>
                <a:latin typeface="Times New Roman"/>
              </a:rPr>
              <a:t>S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) and aluminates (</a:t>
            </a:r>
            <a:r>
              <a:rPr lang="en-US" sz="2800" dirty="0">
                <a:solidFill>
                  <a:srgbClr val="FF0000"/>
                </a:solidFill>
                <a:latin typeface="Times New Roman"/>
              </a:rPr>
              <a:t>C</a:t>
            </a:r>
            <a:r>
              <a:rPr lang="en-US" sz="1400" dirty="0">
                <a:solidFill>
                  <a:srgbClr val="FF0000"/>
                </a:solidFill>
                <a:latin typeface="Times New Roman"/>
              </a:rPr>
              <a:t>3</a:t>
            </a:r>
            <a:r>
              <a:rPr lang="en-US" sz="2800" dirty="0">
                <a:solidFill>
                  <a:srgbClr val="FF0000"/>
                </a:solidFill>
                <a:latin typeface="Times New Roman"/>
              </a:rPr>
              <a:t>A</a:t>
            </a:r>
            <a:r>
              <a:rPr lang="en-US" sz="2800" dirty="0">
                <a:latin typeface="Times New Roman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and</a:t>
            </a:r>
            <a:r>
              <a:rPr lang="en-US" sz="2800" dirty="0">
                <a:latin typeface="Times New Roman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Times New Roman"/>
              </a:rPr>
              <a:t>C</a:t>
            </a:r>
            <a:r>
              <a:rPr lang="en-US" sz="1400" dirty="0">
                <a:solidFill>
                  <a:srgbClr val="FF0000"/>
                </a:solidFill>
                <a:latin typeface="Times New Roman"/>
              </a:rPr>
              <a:t>4</a:t>
            </a:r>
            <a:r>
              <a:rPr lang="en-US" sz="2800" dirty="0">
                <a:solidFill>
                  <a:srgbClr val="FF0000"/>
                </a:solidFill>
                <a:latin typeface="Times New Roman"/>
              </a:rPr>
              <a:t>AF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) form products of hydration which in </a:t>
            </a:r>
            <a:r>
              <a:rPr lang="en-US" sz="2800" dirty="0" smtClean="0">
                <a:solidFill>
                  <a:schemeClr val="bg1"/>
                </a:solidFill>
                <a:latin typeface="Times New Roman"/>
              </a:rPr>
              <a:t>time produce </a:t>
            </a:r>
            <a:r>
              <a:rPr lang="en-US" sz="2800" dirty="0">
                <a:solidFill>
                  <a:schemeClr val="bg1"/>
                </a:solidFill>
                <a:latin typeface="Times New Roman"/>
              </a:rPr>
              <a:t>a firm and hard mass -</a:t>
            </a:r>
            <a:r>
              <a:rPr lang="en-US" sz="2800" dirty="0">
                <a:latin typeface="Times New Roman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/>
              </a:rPr>
              <a:t>the hydrated cement paste</a:t>
            </a:r>
            <a:r>
              <a:rPr lang="en-US" sz="2800" b="1" dirty="0">
                <a:solidFill>
                  <a:schemeClr val="bg1"/>
                </a:solidFill>
                <a:latin typeface="Times New Roman"/>
              </a:rPr>
              <a:t>.</a:t>
            </a:r>
            <a:endParaRPr lang="ar-IQ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Definition </a:t>
            </a:r>
            <a:endParaRPr lang="ar-IQ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711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777741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231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0">
              <a:lnSpc>
                <a:spcPct val="150000"/>
              </a:lnSpc>
              <a:buNone/>
            </a:pPr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Aluminates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React 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with the water in the beginning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Times New Roman"/>
              </a:rPr>
              <a:t>Affect 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the route of the chemical reactions at early periods of hydration.</a:t>
            </a:r>
          </a:p>
          <a:p>
            <a:pPr marL="0" indent="0" algn="just" rtl="0">
              <a:lnSpc>
                <a:spcPct val="150000"/>
              </a:lnSpc>
              <a:buNone/>
            </a:pPr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Silicates</a:t>
            </a:r>
            <a:r>
              <a:rPr lang="en-US" sz="2400" b="1" dirty="0">
                <a:latin typeface="Times New Roman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/>
              </a:rPr>
              <a:t>- Affect the later stage reactions.</a:t>
            </a:r>
            <a:endParaRPr lang="ar-IQ" sz="24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/>
              </a:rPr>
              <a:t>The rates of the chemical reactions of the main compounds are different:</a:t>
            </a:r>
            <a:endParaRPr lang="ar-IQ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151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9288"/>
          </a:xfrm>
        </p:spPr>
        <p:txBody>
          <a:bodyPr>
            <a:normAutofit fontScale="70000" lnSpcReduction="20000"/>
          </a:bodyPr>
          <a:lstStyle/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- Calcium silicates hydrate, including hydrated products of </a:t>
            </a:r>
            <a:r>
              <a:rPr lang="en-US" dirty="0">
                <a:solidFill>
                  <a:srgbClr val="FF0000"/>
                </a:solidFill>
              </a:rPr>
              <a:t>C3S</a:t>
            </a:r>
            <a:r>
              <a:rPr lang="en-US" dirty="0">
                <a:solidFill>
                  <a:schemeClr val="bg1"/>
                </a:solidFill>
              </a:rPr>
              <a:t>, and </a:t>
            </a:r>
            <a:r>
              <a:rPr lang="en-US" dirty="0">
                <a:solidFill>
                  <a:srgbClr val="FF0000"/>
                </a:solidFill>
              </a:rPr>
              <a:t>C2S.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b="1" dirty="0">
                <a:solidFill>
                  <a:srgbClr val="C00000"/>
                </a:solidFill>
              </a:rPr>
              <a:t>2 C3S + 6H→ C3S2H3 + 3 </a:t>
            </a:r>
            <a:r>
              <a:rPr lang="en-US" b="1" dirty="0" err="1">
                <a:solidFill>
                  <a:srgbClr val="C00000"/>
                </a:solidFill>
              </a:rPr>
              <a:t>Ca</a:t>
            </a:r>
            <a:r>
              <a:rPr lang="en-US" b="1" dirty="0">
                <a:solidFill>
                  <a:srgbClr val="C00000"/>
                </a:solidFill>
              </a:rPr>
              <a:t>(OH)2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b="1" dirty="0">
                <a:solidFill>
                  <a:srgbClr val="C00000"/>
                </a:solidFill>
              </a:rPr>
              <a:t>2 C2S + 4H→ C3S2H3 + </a:t>
            </a:r>
            <a:r>
              <a:rPr lang="en-US" b="1" dirty="0" err="1">
                <a:solidFill>
                  <a:srgbClr val="C00000"/>
                </a:solidFill>
              </a:rPr>
              <a:t>Ca</a:t>
            </a:r>
            <a:r>
              <a:rPr lang="en-US" b="1" dirty="0">
                <a:solidFill>
                  <a:srgbClr val="C00000"/>
                </a:solidFill>
              </a:rPr>
              <a:t>(OH)2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- Tricalcium aluminate hydrate.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b="1" dirty="0">
                <a:solidFill>
                  <a:srgbClr val="C00000"/>
                </a:solidFill>
              </a:rPr>
              <a:t>C3A + 6H→ C3AH6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- </a:t>
            </a:r>
            <a:r>
              <a:rPr lang="en-US" dirty="0">
                <a:solidFill>
                  <a:srgbClr val="FF0000"/>
                </a:solidFill>
              </a:rPr>
              <a:t>C4AF</a:t>
            </a:r>
            <a:r>
              <a:rPr lang="en-US" dirty="0">
                <a:solidFill>
                  <a:schemeClr val="bg1"/>
                </a:solidFill>
              </a:rPr>
              <a:t> hydrates to tricalcium aluminate hydrate and calcium ferrite </a:t>
            </a:r>
            <a:r>
              <a:rPr lang="en-US" dirty="0">
                <a:solidFill>
                  <a:srgbClr val="FF0000"/>
                </a:solidFill>
              </a:rPr>
              <a:t>CaO.Fe2O3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in amorphous form.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i="1" u="sng" dirty="0">
                <a:solidFill>
                  <a:schemeClr val="bg1"/>
                </a:solidFill>
              </a:rPr>
              <a:t>Since calcium silicates (</a:t>
            </a:r>
            <a:r>
              <a:rPr lang="en-US" i="1" u="sng" dirty="0">
                <a:solidFill>
                  <a:srgbClr val="FF0000"/>
                </a:solidFill>
              </a:rPr>
              <a:t>C3S</a:t>
            </a:r>
            <a:r>
              <a:rPr lang="en-US" i="1" u="sng" dirty="0">
                <a:solidFill>
                  <a:schemeClr val="bg1"/>
                </a:solidFill>
              </a:rPr>
              <a:t> and </a:t>
            </a:r>
            <a:r>
              <a:rPr lang="en-US" i="1" u="sng" dirty="0">
                <a:solidFill>
                  <a:srgbClr val="FF0000"/>
                </a:solidFill>
              </a:rPr>
              <a:t>C2S) </a:t>
            </a:r>
            <a:r>
              <a:rPr lang="en-US" i="1" u="sng" dirty="0">
                <a:solidFill>
                  <a:schemeClr val="bg1"/>
                </a:solidFill>
              </a:rPr>
              <a:t>- are the main cement compounds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i="1" u="sng" dirty="0">
                <a:solidFill>
                  <a:schemeClr val="bg1"/>
                </a:solidFill>
              </a:rPr>
              <a:t>(occupies about 75% of cement weight) - they are responsible for the final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i="1" u="sng" dirty="0">
                <a:solidFill>
                  <a:schemeClr val="bg1"/>
                </a:solidFill>
              </a:rPr>
              <a:t>strength of the hardened cement paste</a:t>
            </a:r>
            <a:r>
              <a:rPr lang="en-US" i="1" u="sng" dirty="0"/>
              <a:t>.</a:t>
            </a:r>
            <a:endParaRPr lang="ar-IQ" i="1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/>
              </a:rPr>
              <a:t>The main hydrates of the hydration process are:</a:t>
            </a:r>
            <a:endParaRPr lang="ar-IQ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801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>
            <a:normAutofit fontScale="70000" lnSpcReduction="20000"/>
          </a:bodyPr>
          <a:lstStyle/>
          <a:p>
            <a:pPr marL="0" indent="0" algn="just" rtl="0">
              <a:lnSpc>
                <a:spcPct val="170000"/>
              </a:lnSpc>
              <a:buNone/>
            </a:pPr>
            <a:r>
              <a:rPr lang="en-US" b="1" dirty="0">
                <a:solidFill>
                  <a:schemeClr val="bg1"/>
                </a:solidFill>
              </a:rPr>
              <a:t>With time: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- The rate of hydration decreases continuously.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- The size of </a:t>
            </a:r>
            <a:r>
              <a:rPr lang="en-US" dirty="0" err="1">
                <a:solidFill>
                  <a:schemeClr val="bg1"/>
                </a:solidFill>
              </a:rPr>
              <a:t>unhydrated</a:t>
            </a:r>
            <a:r>
              <a:rPr lang="en-US" dirty="0">
                <a:solidFill>
                  <a:schemeClr val="bg1"/>
                </a:solidFill>
              </a:rPr>
              <a:t> cement particles decrease. For instance, after 28 days in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contact with water, grains of cement have been found to have hydrated to a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depth of only 4 </a:t>
            </a:r>
            <a:r>
              <a:rPr lang="en-US" dirty="0" err="1">
                <a:solidFill>
                  <a:schemeClr val="bg1"/>
                </a:solidFill>
              </a:rPr>
              <a:t>μm</a:t>
            </a:r>
            <a:r>
              <a:rPr lang="en-US" dirty="0">
                <a:solidFill>
                  <a:schemeClr val="bg1"/>
                </a:solidFill>
              </a:rPr>
              <a:t>, and 8 </a:t>
            </a:r>
            <a:r>
              <a:rPr lang="en-US" dirty="0" err="1">
                <a:solidFill>
                  <a:schemeClr val="bg1"/>
                </a:solidFill>
              </a:rPr>
              <a:t>μm</a:t>
            </a:r>
            <a:r>
              <a:rPr lang="en-US" dirty="0">
                <a:solidFill>
                  <a:schemeClr val="bg1"/>
                </a:solidFill>
              </a:rPr>
              <a:t> after a year.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b="1" u="sng" dirty="0">
                <a:solidFill>
                  <a:srgbClr val="C00000"/>
                </a:solidFill>
              </a:rPr>
              <a:t>This is due to: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1) Accumulation of hydration products around the </a:t>
            </a:r>
            <a:r>
              <a:rPr lang="en-US" dirty="0" err="1">
                <a:solidFill>
                  <a:schemeClr val="bg1"/>
                </a:solidFill>
              </a:rPr>
              <a:t>unhydrated</a:t>
            </a:r>
            <a:r>
              <a:rPr lang="en-US" dirty="0">
                <a:solidFill>
                  <a:schemeClr val="bg1"/>
                </a:solidFill>
              </a:rPr>
              <a:t> cement grains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which lead to prevent water from channeling to them.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2) Reduction of the amount of water either due to chemical reaction or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evaporation.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3) Reduction of the amount of cement due to reaction</a:t>
            </a:r>
            <a:r>
              <a:rPr lang="en-US" dirty="0"/>
              <a:t>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010496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27240"/>
          </a:xfrm>
        </p:spPr>
        <p:txBody>
          <a:bodyPr/>
          <a:lstStyle/>
          <a:p>
            <a:pPr algn="just" rtl="0"/>
            <a:r>
              <a:rPr lang="en-US" dirty="0">
                <a:solidFill>
                  <a:schemeClr val="bg1"/>
                </a:solidFill>
              </a:rPr>
              <a:t>The measurement of the amount of </a:t>
            </a:r>
            <a:r>
              <a:rPr lang="en-US" dirty="0" err="1">
                <a:solidFill>
                  <a:srgbClr val="C00000"/>
                </a:solidFill>
              </a:rPr>
              <a:t>Ca</a:t>
            </a:r>
            <a:r>
              <a:rPr lang="en-US" dirty="0">
                <a:solidFill>
                  <a:srgbClr val="C00000"/>
                </a:solidFill>
              </a:rPr>
              <a:t>(OH)2</a:t>
            </a:r>
            <a:r>
              <a:rPr lang="en-US" dirty="0">
                <a:solidFill>
                  <a:schemeClr val="bg1"/>
                </a:solidFill>
              </a:rPr>
              <a:t> in the paste resulted from the</a:t>
            </a:r>
          </a:p>
          <a:p>
            <a:pPr algn="just" rtl="0"/>
            <a:r>
              <a:rPr lang="en-US" dirty="0">
                <a:solidFill>
                  <a:schemeClr val="bg1"/>
                </a:solidFill>
              </a:rPr>
              <a:t>hydration of the silicates.</a:t>
            </a:r>
          </a:p>
          <a:p>
            <a:pPr algn="just" rtl="0"/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chemeClr val="bg1"/>
                </a:solidFill>
              </a:rPr>
              <a:t>heat evolved by hydration.</a:t>
            </a:r>
          </a:p>
          <a:p>
            <a:pPr algn="just" rtl="0"/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The specific gravity of the paste.</a:t>
            </a:r>
          </a:p>
          <a:p>
            <a:pPr algn="just" rtl="0"/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The amount of chemically combined water.</a:t>
            </a:r>
          </a:p>
          <a:p>
            <a:pPr algn="just" rtl="0"/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chemeClr val="bg1"/>
                </a:solidFill>
              </a:rPr>
              <a:t>amount of </a:t>
            </a:r>
            <a:r>
              <a:rPr lang="en-US" dirty="0" err="1">
                <a:solidFill>
                  <a:schemeClr val="bg1"/>
                </a:solidFill>
              </a:rPr>
              <a:t>unhydrated</a:t>
            </a:r>
            <a:r>
              <a:rPr lang="en-US" dirty="0">
                <a:solidFill>
                  <a:schemeClr val="bg1"/>
                </a:solidFill>
              </a:rPr>
              <a:t> cement present (</a:t>
            </a:r>
            <a:r>
              <a:rPr lang="en-US" dirty="0">
                <a:solidFill>
                  <a:srgbClr val="C00000"/>
                </a:solidFill>
              </a:rPr>
              <a:t>using X-ray quantitative analysis).</a:t>
            </a:r>
          </a:p>
          <a:p>
            <a:pPr algn="just" rtl="0"/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Also indirectly from the strength of the hydrated paste</a:t>
            </a:r>
            <a:endParaRPr lang="ar-IQ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/>
              </a:rPr>
              <a:t>The progress of hydration of cement can be determined by different means:</a:t>
            </a:r>
            <a:endParaRPr lang="ar-IQ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21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4704"/>
            <a:ext cx="8435280" cy="5976664"/>
          </a:xfrm>
        </p:spPr>
        <p:txBody>
          <a:bodyPr>
            <a:normAutofit fontScale="62500" lnSpcReduction="20000"/>
          </a:bodyPr>
          <a:lstStyle/>
          <a:p>
            <a:pPr marL="0" indent="0" algn="just" rtl="0">
              <a:lnSpc>
                <a:spcPct val="170000"/>
              </a:lnSpc>
              <a:buNone/>
            </a:pPr>
            <a:r>
              <a:rPr lang="en-US" sz="3400" b="1" u="sng" dirty="0">
                <a:solidFill>
                  <a:srgbClr val="C00000"/>
                </a:solidFill>
              </a:rPr>
              <a:t>If C3A exhausted before gypsum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sz="2900" dirty="0">
                <a:solidFill>
                  <a:schemeClr val="bg1"/>
                </a:solidFill>
              </a:rPr>
              <a:t>The surplus gypsum → expand → become an agent assist the disruption and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sz="2900" dirty="0">
                <a:solidFill>
                  <a:schemeClr val="bg1"/>
                </a:solidFill>
              </a:rPr>
              <a:t>deterioration of cement paste.</a:t>
            </a:r>
          </a:p>
          <a:p>
            <a:pPr marL="0" indent="0" algn="just" rtl="0">
              <a:lnSpc>
                <a:spcPct val="170000"/>
              </a:lnSpc>
              <a:buNone/>
            </a:pPr>
            <a:r>
              <a:rPr lang="en-US" sz="3400" b="1" u="sng" dirty="0">
                <a:solidFill>
                  <a:srgbClr val="C00000"/>
                </a:solidFill>
              </a:rPr>
              <a:t>If gypsum exhausted before C3A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The remaining C3A begins in hydration: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sz="2900" b="1" dirty="0">
                <a:solidFill>
                  <a:srgbClr val="C00000"/>
                </a:solidFill>
              </a:rPr>
              <a:t>C3A + 6H→C3AH6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i="1" dirty="0">
                <a:solidFill>
                  <a:schemeClr val="bg1"/>
                </a:solidFill>
              </a:rPr>
              <a:t>C3AH6 is stable - cubical crystals- with high sulfate resistance.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Calcium aluminate hydrate - Be at many forms before transforming to the stable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i="1" dirty="0">
                <a:solidFill>
                  <a:schemeClr val="bg1"/>
                </a:solidFill>
              </a:rPr>
              <a:t>state </a:t>
            </a:r>
            <a:r>
              <a:rPr lang="en-US" i="1" dirty="0">
                <a:solidFill>
                  <a:srgbClr val="C00000"/>
                </a:solidFill>
              </a:rPr>
              <a:t>(C3AH6). </a:t>
            </a:r>
            <a:r>
              <a:rPr lang="en-US" i="1" dirty="0">
                <a:solidFill>
                  <a:schemeClr val="bg1"/>
                </a:solidFill>
              </a:rPr>
              <a:t>It is probably forming hexagonal crystals </a:t>
            </a:r>
            <a:r>
              <a:rPr lang="en-US" i="1" dirty="0">
                <a:solidFill>
                  <a:srgbClr val="C00000"/>
                </a:solidFill>
              </a:rPr>
              <a:t>(C4AH8, C4AH10.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i="1" dirty="0">
                <a:solidFill>
                  <a:srgbClr val="C00000"/>
                </a:solidFill>
              </a:rPr>
              <a:t>C4AH12)</a:t>
            </a:r>
            <a:r>
              <a:rPr lang="en-US" i="1" dirty="0">
                <a:solidFill>
                  <a:schemeClr val="bg1"/>
                </a:solidFill>
              </a:rPr>
              <a:t> before the cubical crystals.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b="1" dirty="0">
                <a:solidFill>
                  <a:schemeClr val="bg1"/>
                </a:solidFill>
              </a:rPr>
              <a:t>When the hexagonal crystals expose to sulfates (inside concrete from sand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b="1" dirty="0">
                <a:solidFill>
                  <a:schemeClr val="bg1"/>
                </a:solidFill>
              </a:rPr>
              <a:t>or external from soil or ground water) → react with it forming calcium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b="1" dirty="0">
                <a:solidFill>
                  <a:schemeClr val="bg1"/>
                </a:solidFill>
              </a:rPr>
              <a:t>sulfoaluminate → with increase in volume, depending on the amount of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b="1" dirty="0">
                <a:solidFill>
                  <a:schemeClr val="bg1"/>
                </a:solidFill>
              </a:rPr>
              <a:t>remaining aluminates and the concentration' of sulfates → crack and deteriorate</a:t>
            </a:r>
          </a:p>
          <a:p>
            <a:pPr marL="0" indent="0" algn="just" rtl="0">
              <a:lnSpc>
                <a:spcPct val="120000"/>
              </a:lnSpc>
              <a:buNone/>
            </a:pPr>
            <a:r>
              <a:rPr lang="en-US" b="1" dirty="0">
                <a:solidFill>
                  <a:schemeClr val="bg1"/>
                </a:solidFill>
              </a:rPr>
              <a:t>of the hardened concrete</a:t>
            </a:r>
            <a:r>
              <a:rPr lang="en-US" b="1" dirty="0"/>
              <a:t>.</a:t>
            </a:r>
            <a:endParaRPr lang="ar-IQ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New Roman"/>
              </a:rPr>
              <a:t>Tricalcium Aluminate Hydrate and the Action Of Gypsum</a:t>
            </a:r>
            <a:endParaRPr lang="ar-IQ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423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Ettringite</a:t>
            </a:r>
            <a:endParaRPr lang="ar-IQ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57" y="1340768"/>
            <a:ext cx="8289623" cy="4793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47444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</TotalTime>
  <Words>879</Words>
  <Application>Microsoft Office PowerPoint</Application>
  <PresentationFormat>On-screen Show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Paper</vt:lpstr>
      <vt:lpstr>Hydration of Cement</vt:lpstr>
      <vt:lpstr>Definition </vt:lpstr>
      <vt:lpstr>PowerPoint Presentation</vt:lpstr>
      <vt:lpstr>The rates of the chemical reactions of the main compounds are different:</vt:lpstr>
      <vt:lpstr>The main hydrates of the hydration process are:</vt:lpstr>
      <vt:lpstr>PowerPoint Presentation</vt:lpstr>
      <vt:lpstr>The progress of hydration of cement can be determined by different means:</vt:lpstr>
      <vt:lpstr>Tricalcium Aluminate Hydrate and the Action Of Gypsum</vt:lpstr>
      <vt:lpstr>Ettringite</vt:lpstr>
      <vt:lpstr>PowerPoint Presentation</vt:lpstr>
      <vt:lpstr>Calcium Silicates Hydrate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Hydration of Cement</dc:title>
  <dc:creator>Doha</dc:creator>
  <cp:lastModifiedBy>Doha</cp:lastModifiedBy>
  <cp:revision>6</cp:revision>
  <dcterms:created xsi:type="dcterms:W3CDTF">2017-12-14T16:23:04Z</dcterms:created>
  <dcterms:modified xsi:type="dcterms:W3CDTF">2017-12-14T17:31:05Z</dcterms:modified>
</cp:coreProperties>
</file>